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</p:sldMasterIdLst>
  <p:notesMasterIdLst>
    <p:notesMasterId r:id="rId27"/>
  </p:notesMasterIdLst>
  <p:handoutMasterIdLst>
    <p:handoutMasterId r:id="rId28"/>
  </p:handoutMasterIdLst>
  <p:sldIdLst>
    <p:sldId id="260" r:id="rId3"/>
    <p:sldId id="256" r:id="rId4"/>
    <p:sldId id="261" r:id="rId5"/>
    <p:sldId id="262" r:id="rId6"/>
    <p:sldId id="265" r:id="rId7"/>
    <p:sldId id="266" r:id="rId8"/>
    <p:sldId id="264" r:id="rId9"/>
    <p:sldId id="268" r:id="rId10"/>
    <p:sldId id="269" r:id="rId11"/>
    <p:sldId id="270" r:id="rId12"/>
    <p:sldId id="271" r:id="rId13"/>
    <p:sldId id="267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63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0" autoAdjust="0"/>
    <p:restoredTop sz="94618" autoAdjust="0"/>
  </p:normalViewPr>
  <p:slideViewPr>
    <p:cSldViewPr>
      <p:cViewPr varScale="1">
        <p:scale>
          <a:sx n="72" d="100"/>
          <a:sy n="72" d="100"/>
        </p:scale>
        <p:origin x="81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172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1150444-5991-4263-9316-73F05BF800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79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7F5FF5-6E5C-40FC-B4A0-0FB132130E6D}" type="slidenum">
              <a:rPr lang="en-US"/>
              <a:pPr/>
              <a:t>2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045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5514" y="5373692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514" y="6094417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pt-BR" noProof="0" smtClean="0"/>
              <a:t>Clique para editar o estilo do subtítulo Mestre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246813" y="476254"/>
            <a:ext cx="1852612" cy="590391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4213" y="476254"/>
            <a:ext cx="5410200" cy="5903913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663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07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094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67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238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650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882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9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18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058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123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522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865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212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890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038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185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364165" y="473756"/>
            <a:ext cx="3371623" cy="1126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</p:spTree>
    <p:extLst>
      <p:ext uri="{BB962C8B-B14F-4D97-AF65-F5344CB8AC3E}">
        <p14:creationId xmlns:p14="http://schemas.microsoft.com/office/powerpoint/2010/main" val="3852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55175" y="424776"/>
            <a:ext cx="8172449" cy="4569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75" y="1306513"/>
            <a:ext cx="8172449" cy="41635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1" b="0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5010096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2" y="2842079"/>
            <a:ext cx="2419796" cy="7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9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29" y="0"/>
            <a:ext cx="9203228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55175" y="424776"/>
            <a:ext cx="8172449" cy="4569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75" y="1306513"/>
            <a:ext cx="8172449" cy="41635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1" b="0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97097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4214" y="1484313"/>
            <a:ext cx="319881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035425" y="1484313"/>
            <a:ext cx="32004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1051" y="476250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4" y="1484313"/>
            <a:ext cx="65516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91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691" r:id="rId19"/>
    <p:sldLayoutId id="2147483692" r:id="rId20"/>
    <p:sldLayoutId id="2147483693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u06BXgWbGv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slideshare.net/DenisReznik/iforum-sql-vs-nosql/1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ef.ms.gov.br/wp-content/uploads/2018/04/Apresentac%CC%A7a%CC%83o-conceitual-do-Big-Data.pdf" TargetMode="External"/><Relationship Id="rId2" Type="http://schemas.openxmlformats.org/officeDocument/2006/relationships/hyperlink" Target="https://neilpatel.com/br/blog/big-data-o-que-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edtemplat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-915" y="6669360"/>
            <a:ext cx="9144915" cy="188640"/>
          </a:xfrm>
        </p:spPr>
        <p:txBody>
          <a:bodyPr>
            <a:prstTxWarp prst="textPlain">
              <a:avLst/>
            </a:prstTxWarp>
            <a:normAutofit fontScale="55000" lnSpcReduction="20000"/>
          </a:bodyPr>
          <a:lstStyle/>
          <a:p>
            <a:r>
              <a:rPr lang="pt-B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Banco de Dados – II - EC- 5 - Prof. Viotti </a:t>
            </a:r>
            <a:r>
              <a:rPr lang="pt-BR" b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pt-BR" b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2021</a:t>
            </a:r>
            <a:endParaRPr lang="pt-BR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16016" y="188640"/>
            <a:ext cx="427068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 defTabSz="342891" fontAlgn="auto">
              <a:spcBef>
                <a:spcPts val="0"/>
              </a:spcBef>
              <a:spcAft>
                <a:spcPts val="0"/>
              </a:spcAft>
            </a:pPr>
            <a:r>
              <a:rPr lang="pt-BR" sz="3600" b="1" dirty="0">
                <a:ln w="13462">
                  <a:solidFill>
                    <a:prstClr val="black"/>
                  </a:solidFill>
                  <a:prstDash val="solid"/>
                </a:ln>
                <a:solidFill>
                  <a:srgbClr val="C62324">
                    <a:lumMod val="75000"/>
                  </a:srgbClr>
                </a:solidFill>
                <a:effectLst>
                  <a:outerShdw dist="38100" dir="2700000" algn="bl" rotWithShape="0">
                    <a:srgbClr val="E87D37"/>
                  </a:outerShdw>
                </a:effectLst>
                <a:latin typeface="Century Gothic" panose="020B0502020202020204"/>
              </a:rPr>
              <a:t>Banco de Dados</a:t>
            </a:r>
          </a:p>
          <a:p>
            <a:pPr algn="ctr" defTabSz="342891" fontAlgn="auto">
              <a:spcBef>
                <a:spcPts val="0"/>
              </a:spcBef>
              <a:spcAft>
                <a:spcPts val="0"/>
              </a:spcAft>
            </a:pPr>
            <a:r>
              <a:rPr lang="pt-BR" sz="3600" b="1" dirty="0">
                <a:ln w="13462">
                  <a:solidFill>
                    <a:prstClr val="black"/>
                  </a:solidFill>
                  <a:prstDash val="solid"/>
                </a:ln>
                <a:solidFill>
                  <a:srgbClr val="C62324">
                    <a:lumMod val="75000"/>
                  </a:srgbClr>
                </a:solidFill>
                <a:effectLst>
                  <a:outerShdw dist="38100" dir="2700000" algn="bl" rotWithShape="0">
                    <a:srgbClr val="E87D37"/>
                  </a:outerShdw>
                </a:effectLst>
                <a:latin typeface="Century Gothic" panose="020B0502020202020204"/>
              </a:rPr>
              <a:t>Não Relacional</a:t>
            </a:r>
          </a:p>
        </p:txBody>
      </p:sp>
    </p:spTree>
    <p:extLst>
      <p:ext uri="{BB962C8B-B14F-4D97-AF65-F5344CB8AC3E}">
        <p14:creationId xmlns:p14="http://schemas.microsoft.com/office/powerpoint/2010/main" val="20816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Veracidade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920234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Os tipos de informações a serem analisadas em processos decisórios ou de identificação de fraudes não se limita mais somente aos dados históricos oriundos de bancos de dados relacionais, é preciso considerar os dados não estruturados originários de mídias sociais , </a:t>
            </a:r>
            <a:r>
              <a:rPr lang="pt-BR" sz="2400" dirty="0" err="1"/>
              <a:t>emails</a:t>
            </a:r>
            <a:r>
              <a:rPr lang="pt-BR" sz="2400" dirty="0"/>
              <a:t>, </a:t>
            </a:r>
            <a:r>
              <a:rPr lang="pt-BR" sz="2400" dirty="0" err="1"/>
              <a:t>pdfs</a:t>
            </a:r>
            <a:r>
              <a:rPr lang="pt-BR" sz="2400" dirty="0"/>
              <a:t>, documentos eletrônicos, planilhas, etc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/>
              <a:t>Dados devem ser autênticos e devem fazer sentido no contexto de sua análise.</a:t>
            </a:r>
          </a:p>
        </p:txBody>
      </p:sp>
    </p:spTree>
    <p:extLst>
      <p:ext uri="{BB962C8B-B14F-4D97-AF65-F5344CB8AC3E}">
        <p14:creationId xmlns:p14="http://schemas.microsoft.com/office/powerpoint/2010/main" val="395104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992242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É necessário que a implementação de um projeto dessa natureza retorne o investimento realizado, ou seja, informação tem valor e esse valor deve saltar aos olhos em retorno de um projeto Big Data.</a:t>
            </a:r>
          </a:p>
        </p:txBody>
      </p:sp>
    </p:spTree>
    <p:extLst>
      <p:ext uri="{BB962C8B-B14F-4D97-AF65-F5344CB8AC3E}">
        <p14:creationId xmlns:p14="http://schemas.microsoft.com/office/powerpoint/2010/main" val="168678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Big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313"/>
            <a:ext cx="4968552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Ou seja... </a:t>
            </a: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Soluções </a:t>
            </a:r>
            <a:r>
              <a:rPr lang="pt-BR" sz="2400" dirty="0"/>
              <a:t>Big Data garantem que o imenso volume de dados gerados a cada dia possam ser tratados de forma mais rápida, flexível e confiável, uma vez que o volume de dados excede a capacidade das tecnologias atuais de os tratarem adequadamente.</a:t>
            </a:r>
          </a:p>
        </p:txBody>
      </p:sp>
      <p:pic>
        <p:nvPicPr>
          <p:cNvPr id="1026" name="Picture 2" descr="Resultado de imagem para ponta iceber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1" y="1550988"/>
            <a:ext cx="3486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Armazenamento</a:t>
            </a:r>
            <a:endParaRPr lang="pt-BR" dirty="0"/>
          </a:p>
        </p:txBody>
      </p:sp>
      <p:pic>
        <p:nvPicPr>
          <p:cNvPr id="2050" name="Picture 2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580" y="523051"/>
            <a:ext cx="6250756" cy="36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88487"/>
            <a:ext cx="4644008" cy="35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74040"/>
            <a:ext cx="3744416" cy="1402604"/>
          </a:xfrm>
          <a:prstGeom prst="rect">
            <a:avLst/>
          </a:prstGeom>
          <a:noFill/>
          <a:effectLst>
            <a:softEdge rad="31750"/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136258" cy="4895850"/>
          </a:xfrm>
        </p:spPr>
        <p:txBody>
          <a:bodyPr/>
          <a:lstStyle/>
          <a:p>
            <a:r>
              <a:rPr lang="pt-BR" sz="2400" dirty="0" smtClean="0"/>
              <a:t>Hoje </a:t>
            </a:r>
            <a:r>
              <a:rPr lang="pt-BR" sz="2400" dirty="0"/>
              <a:t>as empresas estão adotando </a:t>
            </a:r>
            <a:r>
              <a:rPr lang="pt-BR" sz="2400" dirty="0" err="1"/>
              <a:t>NoSQL</a:t>
            </a:r>
            <a:r>
              <a:rPr lang="pt-BR" sz="2400" dirty="0"/>
              <a:t> para um número crescente de casos de uso. </a:t>
            </a:r>
          </a:p>
          <a:p>
            <a:r>
              <a:rPr lang="pt-BR" sz="2400" dirty="0" smtClean="0"/>
              <a:t>A </a:t>
            </a:r>
            <a:r>
              <a:rPr lang="pt-BR" sz="2400" dirty="0"/>
              <a:t>escolha que é impulsionada por quatro megatendências </a:t>
            </a:r>
            <a:r>
              <a:rPr lang="pt-BR" sz="2400" dirty="0" err="1" smtClean="0"/>
              <a:t>interrelacionadas</a:t>
            </a:r>
            <a:r>
              <a:rPr lang="pt-BR" sz="2400" dirty="0" smtClean="0"/>
              <a:t> </a:t>
            </a:r>
            <a:r>
              <a:rPr lang="pt-BR" sz="2400" dirty="0"/>
              <a:t>: 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sz="2000" dirty="0" smtClean="0"/>
              <a:t>Big </a:t>
            </a:r>
            <a:r>
              <a:rPr lang="pt-BR" sz="2000" dirty="0" err="1"/>
              <a:t>Users</a:t>
            </a:r>
            <a:r>
              <a:rPr lang="pt-BR" sz="2000" dirty="0"/>
              <a:t> </a:t>
            </a:r>
          </a:p>
          <a:p>
            <a:pPr lvl="1"/>
            <a:r>
              <a:rPr lang="pt-BR" sz="2000" dirty="0" smtClean="0"/>
              <a:t>Big </a:t>
            </a:r>
            <a:r>
              <a:rPr lang="pt-BR" sz="2000" dirty="0"/>
              <a:t>Data </a:t>
            </a:r>
          </a:p>
          <a:p>
            <a:pPr lvl="1"/>
            <a:r>
              <a:rPr lang="pt-BR" sz="2000" dirty="0" smtClean="0"/>
              <a:t>Internet </a:t>
            </a:r>
            <a:r>
              <a:rPr lang="pt-BR" sz="2000" dirty="0"/>
              <a:t>das coisas </a:t>
            </a:r>
          </a:p>
          <a:p>
            <a:pPr lvl="1"/>
            <a:r>
              <a:rPr lang="pt-BR" sz="2000" dirty="0" err="1" smtClean="0"/>
              <a:t>Cloud</a:t>
            </a:r>
            <a:r>
              <a:rPr lang="pt-BR" sz="2000" dirty="0" smtClean="0"/>
              <a:t> </a:t>
            </a:r>
            <a:r>
              <a:rPr lang="pt-BR" sz="2000" dirty="0" err="1"/>
              <a:t>Computing</a:t>
            </a:r>
            <a:r>
              <a:rPr lang="pt-BR" sz="2000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3717033"/>
            <a:ext cx="8784976" cy="295232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 smtClean="0"/>
              <a:t>O </a:t>
            </a:r>
            <a:r>
              <a:rPr lang="pt-BR" sz="2000" dirty="0"/>
              <a:t>crescente uso de aplicativos online resultou em um número crescente de operações de banco de dados e uma necessidade de uma maneira mais fácil de </a:t>
            </a:r>
            <a:r>
              <a:rPr lang="pt-BR" sz="2000" b="1" dirty="0"/>
              <a:t>escalar </a:t>
            </a:r>
            <a:r>
              <a:rPr lang="pt-BR" sz="2000" dirty="0"/>
              <a:t>bancos de dados para atender a essas demandas. </a:t>
            </a:r>
            <a:endParaRPr lang="pt-BR" sz="2000" dirty="0" smtClean="0"/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/>
              <a:t>Um </a:t>
            </a:r>
            <a:r>
              <a:rPr lang="pt-BR" sz="2000" dirty="0"/>
              <a:t>grande número de usuários, combinados com a natureza dinâmica dos padrões de uso está demandando uma tecnologia de banco de dados mais facilmente escalável</a:t>
            </a:r>
            <a:r>
              <a:rPr lang="pt-BR" dirty="0"/>
              <a:t>. 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err="1" smtClean="0"/>
              <a:t>NoSQL</a:t>
            </a:r>
            <a:r>
              <a:rPr lang="pt-BR" dirty="0" smtClean="0"/>
              <a:t> </a:t>
            </a:r>
            <a:r>
              <a:rPr lang="pt-BR" dirty="0"/>
              <a:t>é a solução </a:t>
            </a:r>
            <a:endParaRPr lang="pt-BR" sz="2000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484784"/>
            <a:ext cx="3744416" cy="1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Bancos </a:t>
            </a:r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9432" y="6462160"/>
            <a:ext cx="5940920" cy="360041"/>
          </a:xfrm>
        </p:spPr>
        <p:txBody>
          <a:bodyPr/>
          <a:lstStyle/>
          <a:p>
            <a:pPr marL="0" indent="0">
              <a:buNone/>
            </a:pPr>
            <a:r>
              <a:rPr lang="pt-BR" sz="1600" dirty="0">
                <a:hlinkClick r:id="rId2"/>
              </a:rPr>
              <a:t>https://www.slideshare.net/DenisReznik/iforum-sql-vs-nosql/19</a:t>
            </a:r>
            <a:endParaRPr lang="pt-BR" sz="1600" dirty="0"/>
          </a:p>
        </p:txBody>
      </p:sp>
      <p:pic>
        <p:nvPicPr>
          <p:cNvPr id="1026" name="Picture 2" descr="Resultado de imagem para banco de dados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57" y="1513095"/>
            <a:ext cx="6581006" cy="49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Dados: Key-</a:t>
            </a:r>
            <a:r>
              <a:rPr lang="pt-BR" dirty="0" err="1" smtClean="0"/>
              <a:t>Value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776218" cy="3024807"/>
          </a:xfrm>
        </p:spPr>
        <p:txBody>
          <a:bodyPr/>
          <a:lstStyle/>
          <a:p>
            <a:r>
              <a:rPr lang="pt-BR" sz="2400" dirty="0" smtClean="0"/>
              <a:t>Coleção </a:t>
            </a:r>
            <a:r>
              <a:rPr lang="pt-BR" sz="2400" dirty="0"/>
              <a:t>de chaves únicas associada a um valor, que pode ser de qualquer tipo (binário, </a:t>
            </a:r>
            <a:r>
              <a:rPr lang="pt-BR" sz="2400" dirty="0" err="1"/>
              <a:t>string</a:t>
            </a:r>
            <a:r>
              <a:rPr lang="pt-BR" sz="2400" dirty="0"/>
              <a:t>) 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i="1" dirty="0" smtClean="0"/>
              <a:t>Exemplo</a:t>
            </a:r>
            <a:r>
              <a:rPr lang="pt-BR" sz="2400" i="1" dirty="0"/>
              <a:t>: </a:t>
            </a:r>
            <a:endParaRPr lang="pt-BR" sz="2400" i="1" dirty="0" smtClean="0"/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1234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“Fernando” 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2343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=Fernando, age=29”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4725144"/>
            <a:ext cx="4143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Dados: Key-</a:t>
            </a:r>
            <a:r>
              <a:rPr lang="pt-BR" dirty="0" err="1"/>
              <a:t>Value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3671762" cy="4895850"/>
          </a:xfrm>
        </p:spPr>
        <p:txBody>
          <a:bodyPr/>
          <a:lstStyle/>
          <a:p>
            <a:r>
              <a:rPr lang="pt-BR" sz="2400" dirty="0"/>
              <a:t>Berkeley DB</a:t>
            </a:r>
          </a:p>
          <a:p>
            <a:r>
              <a:rPr lang="pt-BR" sz="2400" dirty="0" err="1" smtClean="0"/>
              <a:t>Tokyo</a:t>
            </a:r>
            <a:r>
              <a:rPr lang="pt-BR" sz="2400" dirty="0" smtClean="0"/>
              <a:t> </a:t>
            </a:r>
            <a:r>
              <a:rPr lang="pt-BR" sz="2400" dirty="0" err="1"/>
              <a:t>Cabinet</a:t>
            </a:r>
            <a:endParaRPr lang="pt-BR" sz="2400" dirty="0"/>
          </a:p>
          <a:p>
            <a:r>
              <a:rPr lang="pt-BR" sz="2400" dirty="0" smtClean="0"/>
              <a:t>Kyoto </a:t>
            </a:r>
            <a:r>
              <a:rPr lang="pt-BR" sz="2400" dirty="0" err="1"/>
              <a:t>Cabinet</a:t>
            </a:r>
            <a:endParaRPr lang="pt-BR" sz="2400" dirty="0"/>
          </a:p>
          <a:p>
            <a:r>
              <a:rPr lang="pt-BR" sz="2400" dirty="0" smtClean="0"/>
              <a:t>Project </a:t>
            </a:r>
            <a:r>
              <a:rPr lang="pt-BR" sz="2400" dirty="0" err="1"/>
              <a:t>Voldermort</a:t>
            </a:r>
            <a:endParaRPr lang="pt-BR" sz="2400" dirty="0"/>
          </a:p>
          <a:p>
            <a:r>
              <a:rPr lang="pt-BR" sz="2400" dirty="0" err="1" smtClean="0"/>
              <a:t>MemcacheDB</a:t>
            </a:r>
            <a:endParaRPr lang="pt-BR" sz="2400" dirty="0"/>
          </a:p>
          <a:p>
            <a:r>
              <a:rPr lang="pt-BR" sz="2400" dirty="0" err="1" smtClean="0"/>
              <a:t>SimpleBD</a:t>
            </a:r>
            <a:endParaRPr lang="pt-BR" sz="2400" dirty="0"/>
          </a:p>
          <a:p>
            <a:r>
              <a:rPr lang="pt-BR" sz="2400" dirty="0" smtClean="0"/>
              <a:t>Redis</a:t>
            </a:r>
            <a:endParaRPr lang="pt-BR" sz="2400" dirty="0"/>
          </a:p>
          <a:p>
            <a:r>
              <a:rPr lang="pt-BR" sz="2400" dirty="0" err="1" smtClean="0"/>
              <a:t>Riak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AutoShape 2" descr="Resultado de imagem para berkeley db"/>
          <p:cNvSpPr>
            <a:spLocks noChangeAspect="1" noChangeArrowheads="1"/>
          </p:cNvSpPr>
          <p:nvPr/>
        </p:nvSpPr>
        <p:spPr bwMode="auto">
          <a:xfrm>
            <a:off x="6300192" y="3931319"/>
            <a:ext cx="2133296" cy="21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Resultado de imagem para berkeley 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09" y="1628800"/>
            <a:ext cx="2544217" cy="13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simple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6" y="3954637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redis no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16" y="4753498"/>
            <a:ext cx="4200401" cy="14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riak 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82956"/>
            <a:ext cx="3192289" cy="10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769421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Column</a:t>
            </a:r>
            <a:r>
              <a:rPr lang="pt-BR" dirty="0" smtClean="0"/>
              <a:t>-Family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352282" cy="4895850"/>
          </a:xfrm>
        </p:spPr>
        <p:txBody>
          <a:bodyPr/>
          <a:lstStyle/>
          <a:p>
            <a:r>
              <a:rPr lang="pt-BR" sz="2400" dirty="0" smtClean="0"/>
              <a:t>Famílias </a:t>
            </a:r>
            <a:r>
              <a:rPr lang="pt-BR" sz="2400" dirty="0"/>
              <a:t>de colunas (um repositório para colunas, </a:t>
            </a:r>
            <a:r>
              <a:rPr lang="pt-BR" sz="2400" dirty="0" smtClean="0"/>
              <a:t> análogo </a:t>
            </a:r>
            <a:r>
              <a:rPr lang="pt-BR" sz="2400" dirty="0"/>
              <a:t>a uma tabela do Modelo Relacional) e </a:t>
            </a:r>
            <a:r>
              <a:rPr lang="pt-BR" sz="2400" dirty="0" err="1"/>
              <a:t>super-colunas</a:t>
            </a:r>
            <a:r>
              <a:rPr lang="pt-BR" sz="2400" dirty="0"/>
              <a:t> (compostas por </a:t>
            </a:r>
            <a:r>
              <a:rPr lang="pt-BR" sz="2400" dirty="0" err="1"/>
              <a:t>arrays</a:t>
            </a:r>
            <a:r>
              <a:rPr lang="pt-BR" sz="2400" dirty="0"/>
              <a:t> de colunas) </a:t>
            </a:r>
          </a:p>
          <a:p>
            <a:r>
              <a:rPr lang="pt-BR" sz="2400" dirty="0" smtClean="0"/>
              <a:t>O </a:t>
            </a:r>
            <a:r>
              <a:rPr lang="pt-BR" sz="2400" dirty="0"/>
              <a:t>benefício de armazenar dados em colunas, é a busca /acesso rápido e a agregação de dados.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2565" t="67182" r="12590" b="6979"/>
          <a:stretch/>
        </p:blipFill>
        <p:spPr>
          <a:xfrm>
            <a:off x="4355976" y="4221088"/>
            <a:ext cx="4248472" cy="2520280"/>
          </a:xfrm>
          <a:prstGeom prst="rect">
            <a:avLst/>
          </a:prstGeom>
        </p:spPr>
      </p:pic>
      <p:sp>
        <p:nvSpPr>
          <p:cNvPr id="5" name="AutoShape 2" descr="Resultado de imagem para cassand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cassand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7" y="4225885"/>
            <a:ext cx="2088232" cy="139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google big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1" y="4925442"/>
            <a:ext cx="1656853" cy="16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 rot="20663017">
            <a:off x="2555877" y="5589241"/>
            <a:ext cx="4176364" cy="936104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NOSQL</a:t>
            </a:r>
            <a:b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Not Only SQL</a:t>
            </a:r>
            <a:endParaRPr lang="uk-UA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985445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Document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4895850"/>
          </a:xfrm>
        </p:spPr>
        <p:txBody>
          <a:bodyPr/>
          <a:lstStyle/>
          <a:p>
            <a:r>
              <a:rPr lang="pt-BR" sz="2400" dirty="0" smtClean="0"/>
              <a:t>Os </a:t>
            </a:r>
            <a:r>
              <a:rPr lang="pt-BR" sz="2400" dirty="0"/>
              <a:t>documentos são as unidades básicas de armazenamento e estes não utilizam necessariamente qualquer tipo de estruturação pré-definida </a:t>
            </a:r>
          </a:p>
          <a:p>
            <a:r>
              <a:rPr lang="pt-BR" sz="2400" dirty="0" smtClean="0"/>
              <a:t>São </a:t>
            </a:r>
            <a:r>
              <a:rPr lang="pt-BR" sz="2400" dirty="0"/>
              <a:t>baseados em JSON (</a:t>
            </a:r>
            <a:r>
              <a:rPr lang="pt-BR" sz="2400" dirty="0" err="1"/>
              <a:t>JavaScript</a:t>
            </a:r>
            <a:r>
              <a:rPr lang="pt-BR" sz="2400" dirty="0"/>
              <a:t> 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  <a:r>
              <a:rPr lang="pt-BR" sz="2400" dirty="0" err="1"/>
              <a:t>Notation</a:t>
            </a:r>
            <a:r>
              <a:rPr lang="pt-BR" sz="2400" dirty="0"/>
              <a:t>) 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1600" dirty="0" smtClean="0"/>
              <a:t>Exemplo</a:t>
            </a:r>
            <a:r>
              <a:rPr lang="pt-BR" sz="1600" dirty="0"/>
              <a:t>: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 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id": "123",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"Emmanuel",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addresses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":[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":"Paris"},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Sao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Paulo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]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2050" name="Picture 2" descr="Resultado de imagem para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1584176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couch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92" y="4509120"/>
            <a:ext cx="1656184" cy="13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985445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Graph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484313"/>
            <a:ext cx="8424936" cy="4895850"/>
          </a:xfrm>
        </p:spPr>
        <p:txBody>
          <a:bodyPr/>
          <a:lstStyle/>
          <a:p>
            <a:r>
              <a:rPr lang="pt-BR" sz="2400" dirty="0" smtClean="0"/>
              <a:t>Banco </a:t>
            </a:r>
            <a:r>
              <a:rPr lang="pt-BR" sz="2400" dirty="0"/>
              <a:t>de dados baseado em grafos, nele temos as entidades chamadas de vértices (ou node) que são ligadas entre elas pelas arestas (ou </a:t>
            </a:r>
            <a:r>
              <a:rPr lang="pt-BR" sz="2400" dirty="0" err="1"/>
              <a:t>relationships</a:t>
            </a:r>
            <a:r>
              <a:rPr lang="pt-BR" sz="2400" dirty="0"/>
              <a:t>) cada um podendo guardar dados entre os relacionamentos e cada relacionamento pode ter uma direção. </a:t>
            </a:r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Exemplo</a:t>
            </a:r>
            <a:r>
              <a:rPr lang="pt-BR" sz="2400" dirty="0"/>
              <a:t>: </a:t>
            </a:r>
            <a:endParaRPr lang="pt-BR" sz="2400" dirty="0" smtClean="0"/>
          </a:p>
          <a:p>
            <a:pPr>
              <a:buFontTx/>
              <a:buChar char="-"/>
            </a:pP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Vértice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Chave-&gt;Valor representa entidade. </a:t>
            </a:r>
            <a:endParaRPr lang="pt-B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Julie – 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Aresta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Casada com  </a:t>
            </a:r>
          </a:p>
          <a:p>
            <a:pPr marL="0" indent="0">
              <a:buNone/>
            </a:pP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pt-B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Vertice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“Julie” é casada com </a:t>
            </a: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vertice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“Bob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3074" name="Picture 2" descr="Resultado de imagem para nosql orientado a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4464496" cy="311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NOSQL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16" t="28077" r="13363" b="8750"/>
          <a:stretch/>
        </p:blipFill>
        <p:spPr>
          <a:xfrm>
            <a:off x="467544" y="1548839"/>
            <a:ext cx="8324530" cy="51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 descr="Resultado de imagem para maos a obr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551612" cy="33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1512639"/>
          </a:xfrm>
        </p:spPr>
        <p:txBody>
          <a:bodyPr/>
          <a:lstStyle/>
          <a:p>
            <a:r>
              <a:rPr lang="pt-BR" sz="1400" dirty="0">
                <a:hlinkClick r:id="rId2"/>
              </a:rPr>
              <a:t>https://neilpatel.com/br/blog/big-data-o-que-e</a:t>
            </a:r>
            <a:r>
              <a:rPr lang="pt-BR" sz="1400" dirty="0" smtClean="0">
                <a:hlinkClick r:id="rId2"/>
              </a:rPr>
              <a:t>/</a:t>
            </a:r>
            <a:endParaRPr lang="pt-BR" sz="1400" dirty="0" smtClean="0"/>
          </a:p>
          <a:p>
            <a:r>
              <a:rPr lang="pt-BR" sz="1400" dirty="0">
                <a:hlinkClick r:id="rId3"/>
              </a:rPr>
              <a:t>http://</a:t>
            </a:r>
            <a:r>
              <a:rPr lang="pt-BR" sz="1400" dirty="0" smtClean="0">
                <a:hlinkClick r:id="rId3"/>
              </a:rPr>
              <a:t>www.cogef.ms.gov.br/wp-content/uploads/2018/04/Apresentac%CC%A7a%CC%83o-conceitual-do-Big-Data.pdf</a:t>
            </a:r>
            <a:endParaRPr lang="pt-BR" sz="1400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08176" y="117476"/>
            <a:ext cx="7056439" cy="71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b="1" kern="0" dirty="0" smtClean="0">
                <a:solidFill>
                  <a:srgbClr val="080808"/>
                </a:solidFill>
              </a:rPr>
              <a:t>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6093296"/>
            <a:ext cx="7056439" cy="57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2"/>
                </a:solidFill>
                <a:latin typeface="+mn-lt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/>
                </a:solidFill>
                <a:latin typeface="+mn-lt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200" b="1" kern="0" dirty="0">
                <a:solidFill>
                  <a:srgbClr val="080808"/>
                </a:solidFill>
              </a:rPr>
              <a:t>Créditos</a:t>
            </a:r>
            <a:endParaRPr lang="en-US" sz="1200" kern="0" dirty="0" smtClean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sz="1200" kern="0" dirty="0" smtClean="0">
                <a:solidFill>
                  <a:srgbClr val="080808"/>
                </a:solidFill>
              </a:rPr>
              <a:t>Este </a:t>
            </a:r>
            <a:r>
              <a:rPr lang="en-US" sz="1200" kern="0" dirty="0" err="1" smtClean="0">
                <a:solidFill>
                  <a:srgbClr val="080808"/>
                </a:solidFill>
              </a:rPr>
              <a:t>modelo</a:t>
            </a:r>
            <a:r>
              <a:rPr lang="en-US" sz="1200" kern="0" dirty="0" smtClean="0">
                <a:solidFill>
                  <a:srgbClr val="080808"/>
                </a:solidFill>
              </a:rPr>
              <a:t> de </a:t>
            </a:r>
            <a:r>
              <a:rPr lang="en-US" sz="1200" kern="0" dirty="0" err="1" smtClean="0">
                <a:solidFill>
                  <a:srgbClr val="080808"/>
                </a:solidFill>
              </a:rPr>
              <a:t>apresentação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foi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desenvolvida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por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smtClean="0"/>
              <a:t> </a:t>
            </a:r>
            <a:r>
              <a:rPr lang="en-US" sz="1200" kern="0" dirty="0" smtClean="0">
                <a:hlinkClick r:id="rId4"/>
              </a:rPr>
              <a:t>PoweredTemplate.com</a:t>
            </a:r>
            <a:endParaRPr lang="en-US" sz="1200" kern="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0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Big Data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656" t="27114" r="9838" b="24899"/>
          <a:stretch/>
        </p:blipFill>
        <p:spPr>
          <a:xfrm>
            <a:off x="266200" y="1916832"/>
            <a:ext cx="886695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Big Data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208266" cy="4895850"/>
          </a:xfrm>
        </p:spPr>
        <p:txBody>
          <a:bodyPr/>
          <a:lstStyle/>
          <a:p>
            <a:pPr algn="just"/>
            <a:r>
              <a:rPr lang="pt-BR" sz="2400" dirty="0"/>
              <a:t>O conceito se refere a um conjunto de dados extremamente amplos, multivariados e quase sempre criados em tempo real: os </a:t>
            </a:r>
            <a:r>
              <a:rPr lang="pt-BR" sz="2400" dirty="0" err="1" smtClean="0"/>
              <a:t>megadados</a:t>
            </a:r>
            <a:r>
              <a:rPr lang="pt-BR" sz="2400" dirty="0"/>
              <a:t>;</a:t>
            </a:r>
            <a:endParaRPr lang="pt-BR" sz="2400" dirty="0" smtClean="0"/>
          </a:p>
          <a:p>
            <a:pPr algn="just"/>
            <a:r>
              <a:rPr lang="pt-BR" sz="2400" dirty="0" smtClean="0"/>
              <a:t>Para </a:t>
            </a:r>
            <a:r>
              <a:rPr lang="pt-BR" sz="2400" dirty="0"/>
              <a:t>dar nome à análise e interpretação de grandes volumes de dados para a geração de resultados </a:t>
            </a:r>
            <a:r>
              <a:rPr lang="pt-BR" sz="2400" dirty="0" smtClean="0"/>
              <a:t>importantes;</a:t>
            </a:r>
          </a:p>
          <a:p>
            <a:pPr algn="just"/>
            <a:r>
              <a:rPr lang="pt-BR" sz="2400" dirty="0"/>
              <a:t>Big Data envolve uma tarefa de inteligência analítica que, até mesmo em volumes menores, seria quase impossível de se realizar.</a:t>
            </a:r>
          </a:p>
        </p:txBody>
      </p:sp>
    </p:spTree>
    <p:extLst>
      <p:ext uri="{BB962C8B-B14F-4D97-AF65-F5344CB8AC3E}">
        <p14:creationId xmlns:p14="http://schemas.microsoft.com/office/powerpoint/2010/main" val="68256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Big Data, geração de Dados</a:t>
            </a:r>
            <a:endParaRPr lang="pt-BR" dirty="0"/>
          </a:p>
        </p:txBody>
      </p:sp>
      <p:pic>
        <p:nvPicPr>
          <p:cNvPr id="1026" name="Picture 2" descr="Things that happen on Internet Every 60 Seconds 2017 Statistics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912123" cy="488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o que serve???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313"/>
            <a:ext cx="8784976" cy="4895850"/>
          </a:xfrm>
        </p:spPr>
        <p:txBody>
          <a:bodyPr/>
          <a:lstStyle/>
          <a:p>
            <a:r>
              <a:rPr lang="pt-BR" dirty="0"/>
              <a:t>Para entender melhor, vamos nos perguntar</a:t>
            </a:r>
            <a:r>
              <a:rPr lang="pt-BR" dirty="0" smtClean="0"/>
              <a:t>:</a:t>
            </a:r>
          </a:p>
          <a:p>
            <a:pPr lvl="1"/>
            <a:r>
              <a:rPr lang="pt-BR" sz="2000" dirty="0" smtClean="0"/>
              <a:t>A </a:t>
            </a:r>
            <a:r>
              <a:rPr lang="pt-BR" sz="2000" dirty="0"/>
              <a:t>nossa organização consegue processar todo volume de dados das aplicações e transações do dia a dia? </a:t>
            </a:r>
            <a:endParaRPr lang="pt-BR" sz="2000" dirty="0" smtClean="0"/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tempo de acesso a esses dados está atendendo às necessidades de negócios? </a:t>
            </a:r>
            <a:endParaRPr lang="pt-BR" sz="2000" dirty="0" smtClean="0"/>
          </a:p>
          <a:p>
            <a:pPr lvl="1"/>
            <a:r>
              <a:rPr lang="pt-BR" sz="2000" dirty="0" smtClean="0"/>
              <a:t>Todos </a:t>
            </a:r>
            <a:r>
              <a:rPr lang="pt-BR" sz="2000" dirty="0"/>
              <a:t>os tipo de dados que a organização recebe e trafega são atendidos pelas ferramentas atuais? </a:t>
            </a:r>
            <a:endParaRPr lang="pt-BR" sz="2000" dirty="0" smtClean="0"/>
          </a:p>
          <a:p>
            <a:pPr lvl="1"/>
            <a:r>
              <a:rPr lang="pt-BR" sz="2000" dirty="0" smtClean="0"/>
              <a:t>Existe </a:t>
            </a:r>
            <a:r>
              <a:rPr lang="pt-BR" sz="2000" dirty="0"/>
              <a:t>confiança nos dados apresentados nas soluções de apoio a decisão atuais? </a:t>
            </a:r>
            <a:endParaRPr lang="pt-BR" sz="2000" dirty="0" smtClean="0"/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a importância dos dados da organização? Possuem valor agregado e podem ser tratados de forma a retornar o investimento das soluções atuais? </a:t>
            </a:r>
            <a:endParaRPr lang="pt-BR" sz="2000" dirty="0" smtClean="0"/>
          </a:p>
          <a:p>
            <a:r>
              <a:rPr lang="pt-BR" dirty="0" smtClean="0"/>
              <a:t>Assim</a:t>
            </a:r>
            <a:r>
              <a:rPr lang="pt-BR" dirty="0"/>
              <a:t>, chegamos aos 5 </a:t>
            </a:r>
            <a:r>
              <a:rPr lang="pt-BR" dirty="0" err="1"/>
              <a:t>Vs</a:t>
            </a:r>
            <a:r>
              <a:rPr lang="pt-BR" dirty="0"/>
              <a:t> do Big Data...</a:t>
            </a:r>
          </a:p>
        </p:txBody>
      </p:sp>
    </p:spTree>
    <p:extLst>
      <p:ext uri="{BB962C8B-B14F-4D97-AF65-F5344CB8AC3E}">
        <p14:creationId xmlns:p14="http://schemas.microsoft.com/office/powerpoint/2010/main" val="40123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</a:t>
            </a:r>
            <a:r>
              <a:rPr lang="pt-BR" dirty="0" err="1" smtClean="0"/>
              <a:t>V´s</a:t>
            </a:r>
            <a:r>
              <a:rPr lang="pt-BR" dirty="0" smtClean="0"/>
              <a:t> do Big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3212975"/>
            <a:ext cx="6551612" cy="316718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516" t="15302" r="15744" b="25637"/>
          <a:stretch/>
        </p:blipFill>
        <p:spPr>
          <a:xfrm>
            <a:off x="107504" y="1539713"/>
            <a:ext cx="4475298" cy="31683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6966" t="31544" r="28147" b="18992"/>
          <a:stretch/>
        </p:blipFill>
        <p:spPr>
          <a:xfrm>
            <a:off x="4884726" y="3103114"/>
            <a:ext cx="4259274" cy="3754886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4884726" y="1944296"/>
            <a:ext cx="720898" cy="43204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3889726" y="5301199"/>
            <a:ext cx="693076" cy="4387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724128" y="1903015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Antes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99792" y="525895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Agora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Volume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 smtClean="0"/>
              <a:t>Atualmente </a:t>
            </a:r>
            <a:r>
              <a:rPr lang="pt-BR" sz="2400" dirty="0"/>
              <a:t>produzimos mais dados por dia do que se produziu em todos os tempo até alguns poucos anos atrás. Assim, torna-se necessário tratar esse grande volume de forma diferenciada do que a forma atual.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Bancos </a:t>
            </a:r>
            <a:r>
              <a:rPr lang="pt-BR" sz="2400" dirty="0"/>
              <a:t>de dados relacionais e modelos ROLAP não suportam mais esses grandes volumes de forma satisfatória.</a:t>
            </a:r>
          </a:p>
        </p:txBody>
      </p:sp>
    </p:spTree>
    <p:extLst>
      <p:ext uri="{BB962C8B-B14F-4D97-AF65-F5344CB8AC3E}">
        <p14:creationId xmlns:p14="http://schemas.microsoft.com/office/powerpoint/2010/main" val="5818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Velocidade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136258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Analisar dados históricos não é mais suficiente para alguns tipos de tomadas de decisão.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As </a:t>
            </a:r>
            <a:r>
              <a:rPr lang="pt-BR" sz="2400" dirty="0"/>
              <a:t>fraudes ocorrem a todo momento, quanto mais rápido a </a:t>
            </a:r>
            <a:r>
              <a:rPr lang="pt-BR" sz="2400" dirty="0" err="1"/>
              <a:t>Sefaz</a:t>
            </a:r>
            <a:r>
              <a:rPr lang="pt-BR" sz="2400" dirty="0"/>
              <a:t> conseguir identificar as fraudes praticadas por empresas laranja, menor será a perda para a administração pública.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Analisar </a:t>
            </a:r>
            <a:r>
              <a:rPr lang="pt-BR" sz="2400" dirty="0"/>
              <a:t>dados em tempo real já é uma realidade.</a:t>
            </a:r>
          </a:p>
        </p:txBody>
      </p:sp>
    </p:spTree>
    <p:extLst>
      <p:ext uri="{BB962C8B-B14F-4D97-AF65-F5344CB8AC3E}">
        <p14:creationId xmlns:p14="http://schemas.microsoft.com/office/powerpoint/2010/main" val="13981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528</TotalTime>
  <Words>886</Words>
  <Application>Microsoft Office PowerPoint</Application>
  <PresentationFormat>Apresentação na tela (4:3)</PresentationFormat>
  <Paragraphs>99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Century Gothic</vt:lpstr>
      <vt:lpstr>Courier New</vt:lpstr>
      <vt:lpstr>Metropolis</vt:lpstr>
      <vt:lpstr>Wingdings 3</vt:lpstr>
      <vt:lpstr>template</vt:lpstr>
      <vt:lpstr>Fatia</vt:lpstr>
      <vt:lpstr>Apresentação do PowerPoint</vt:lpstr>
      <vt:lpstr>NOSQL Not Only SQL</vt:lpstr>
      <vt:lpstr>Big Data</vt:lpstr>
      <vt:lpstr>Big Data</vt:lpstr>
      <vt:lpstr>Big Data, geração de Dados</vt:lpstr>
      <vt:lpstr>Para o que serve???</vt:lpstr>
      <vt:lpstr>Os V´s do Big data</vt:lpstr>
      <vt:lpstr>Volume</vt:lpstr>
      <vt:lpstr>Velocidade</vt:lpstr>
      <vt:lpstr>Veracidade</vt:lpstr>
      <vt:lpstr>Valor</vt:lpstr>
      <vt:lpstr>Big Data</vt:lpstr>
      <vt:lpstr>Armazenamento</vt:lpstr>
      <vt:lpstr>NoSQL</vt:lpstr>
      <vt:lpstr>NoSQL</vt:lpstr>
      <vt:lpstr>Tipos de Bancos NoSQL</vt:lpstr>
      <vt:lpstr>Modelo de Dados: Key-Value</vt:lpstr>
      <vt:lpstr>Modelo de Dados: Key-Value</vt:lpstr>
      <vt:lpstr>Modelo de Dados: Column-Family</vt:lpstr>
      <vt:lpstr>Modelo de Dados: Document</vt:lpstr>
      <vt:lpstr>Modelo de Dados: Graph</vt:lpstr>
      <vt:lpstr>Classificação NOSQL</vt:lpstr>
      <vt:lpstr>Apresentação do PowerPoint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Viotti</dc:creator>
  <cp:lastModifiedBy>Flavio Viotti</cp:lastModifiedBy>
  <cp:revision>25</cp:revision>
  <dcterms:created xsi:type="dcterms:W3CDTF">2020-01-25T01:31:01Z</dcterms:created>
  <dcterms:modified xsi:type="dcterms:W3CDTF">2021-10-21T22:32:47Z</dcterms:modified>
</cp:coreProperties>
</file>